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av" ContentType="audio/x-wav"/>
  <Default Extension="wdp" ContentType="image/vnd.ms-photo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4"/>
  </p:notesMasterIdLst>
  <p:handoutMasterIdLst>
    <p:handoutMasterId r:id="rId15"/>
  </p:handoutMasterIdLst>
  <p:sldIdLst>
    <p:sldId id="2448" r:id="rId5"/>
    <p:sldId id="2462" r:id="rId6"/>
    <p:sldId id="259" r:id="rId7"/>
    <p:sldId id="2451" r:id="rId8"/>
    <p:sldId id="2432" r:id="rId9"/>
    <p:sldId id="2433" r:id="rId10"/>
    <p:sldId id="2453" r:id="rId11"/>
    <p:sldId id="2463" r:id="rId12"/>
    <p:sldId id="2436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92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141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023B"/>
    <a:srgbClr val="898989"/>
    <a:srgbClr val="2F3342"/>
    <a:srgbClr val="A53F52"/>
    <a:srgbClr val="2C2153"/>
    <a:srgbClr val="E997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5033" autoAdjust="0"/>
  </p:normalViewPr>
  <p:slideViewPr>
    <p:cSldViewPr snapToGrid="0">
      <p:cViewPr varScale="1">
        <p:scale>
          <a:sx n="73" d="100"/>
          <a:sy n="73" d="100"/>
        </p:scale>
        <p:origin x="618" y="72"/>
      </p:cViewPr>
      <p:guideLst>
        <p:guide orient="horz" pos="1992"/>
        <p:guide pos="3840"/>
        <p:guide orient="horz" pos="1416"/>
      </p:guideLst>
    </p:cSldViewPr>
  </p:slideViewPr>
  <p:outlineViewPr>
    <p:cViewPr>
      <p:scale>
        <a:sx n="33" d="100"/>
        <a:sy n="33" d="100"/>
      </p:scale>
      <p:origin x="0" y="-5189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30" d="100"/>
        <a:sy n="130" d="100"/>
      </p:scale>
      <p:origin x="0" y="-8722"/>
    </p:cViewPr>
  </p:sorterViewPr>
  <p:notesViewPr>
    <p:cSldViewPr snapToGrid="0">
      <p:cViewPr varScale="1">
        <p:scale>
          <a:sx n="60" d="100"/>
          <a:sy n="60" d="100"/>
        </p:scale>
        <p:origin x="3187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F97DFCF-F890-A143-9133-C8B65C9B01E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E2C281-2434-D94F-B4BD-BA3CD4DB84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6D5B4E-BF3E-3B45-A4BA-D6C3B92870D7}" type="datetimeFigureOut">
              <a:rPr lang="en-US" smtClean="0"/>
              <a:t>8/10/2023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17CBFA-633D-5540-AFAA-BE1F495EC62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6B5631-D714-AD41-853B-A883ADC344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5AE8BC-2AB3-9E4C-9797-2A6F8A74C7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39870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A8621B-8C8E-49BA-8772-41D0FE75A082}" type="datetimeFigureOut">
              <a:rPr lang="en-US" smtClean="0"/>
              <a:t>8/10/2023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8B34ED-4CDD-41C9-90F7-D768D5559A6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59706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29491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80209DF-C4D9-43B8-AA05-F5361915304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512343" y="5922140"/>
            <a:ext cx="5167313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58235C5-25B1-4243-9762-4AAD3C08E8B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038600" y="3608511"/>
            <a:ext cx="4114800" cy="51879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>
            <a:noAutofit/>
          </a:bodyPr>
          <a:lstStyle>
            <a:lvl1pPr marL="0" indent="0" algn="ctr">
              <a:buNone/>
              <a:defRPr sz="1800" cap="all" baseline="0"/>
            </a:lvl1pPr>
          </a:lstStyle>
          <a:p>
            <a:r>
              <a:rPr lang="en-US" spc="300" dirty="0"/>
              <a:t>ANNUAL REVIEW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8B2C6E-DB6F-4476-8E95-9F6EC79392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0836" y="2445633"/>
            <a:ext cx="11490325" cy="823913"/>
          </a:xfrm>
        </p:spPr>
        <p:txBody>
          <a:bodyPr>
            <a:noAutofit/>
          </a:bodyPr>
          <a:lstStyle>
            <a:lvl1pPr>
              <a:lnSpc>
                <a:spcPct val="150000"/>
              </a:lnSpc>
              <a:spcBef>
                <a:spcPts val="1000"/>
              </a:spcBef>
              <a:defRPr sz="4000" cap="all" spc="300" baseline="0"/>
            </a:lvl1pPr>
          </a:lstStyle>
          <a:p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823031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86FE9B2-6286-484B-8943-95EE0B6B026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416550" cy="6858000"/>
          </a:xfr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D4E8708-8565-4A5B-9D9E-1D4F40EAF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Content Placeholder 8">
            <a:extLst>
              <a:ext uri="{FF2B5EF4-FFF2-40B4-BE49-F238E27FC236}">
                <a16:creationId xmlns:a16="http://schemas.microsoft.com/office/drawing/2014/main" id="{42436126-0370-4532-A8AD-D20897982AD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0" y="1661160"/>
            <a:ext cx="4646246" cy="2218585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cs typeface="Biome Light" panose="020B0303030204020804" pitchFamily="34" charset="0"/>
              </a:rPr>
              <a:t>Click to edit master text style.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7" name="Slide Number Placeholder 70">
            <a:extLst>
              <a:ext uri="{FF2B5EF4-FFF2-40B4-BE49-F238E27FC236}">
                <a16:creationId xmlns:a16="http://schemas.microsoft.com/office/drawing/2014/main" id="{AEC105AD-E933-4969-B038-0ABD6F013167}"/>
              </a:ext>
            </a:extLst>
          </p:cNvPr>
          <p:cNvSpPr txBox="1">
            <a:spLocks/>
          </p:cNvSpPr>
          <p:nvPr userDrawn="1"/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6CDEBF2-B5C9-4887-B717-81C3D1A73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612037"/>
            <a:ext cx="5897218" cy="884238"/>
          </a:xfrm>
        </p:spPr>
        <p:txBody>
          <a:bodyPr lIns="91440" rIns="91440"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16A7FA3-8C13-4E5A-88C4-4357C8ACD7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07044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31968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9074D0F-754F-4F2C-A410-F222D2D2346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02365" y="1660810"/>
            <a:ext cx="10787270" cy="830649"/>
          </a:xfrm>
        </p:spPr>
        <p:txBody>
          <a:bodyPr>
            <a:noAutofit/>
          </a:bodyPr>
          <a:lstStyle/>
          <a:p>
            <a:r>
              <a:rPr lang="en-US" sz="4000" spc="300"/>
              <a:t>Click to edit Master title style</a:t>
            </a:r>
            <a:endParaRPr lang="en-US" sz="4000" spc="300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80209DF-C4D9-43B8-AA05-F5361915304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12343" y="5137992"/>
            <a:ext cx="5167313" cy="51879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1D89734B-03E0-4ADE-8F62-C819F3E976D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8194" y="3903126"/>
            <a:ext cx="3064668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Text Placeholder 13">
            <a:extLst>
              <a:ext uri="{FF2B5EF4-FFF2-40B4-BE49-F238E27FC236}">
                <a16:creationId xmlns:a16="http://schemas.microsoft.com/office/drawing/2014/main" id="{85971F4D-8B59-4B3E-9169-64E0EF1BA85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63664" y="3893330"/>
            <a:ext cx="3064668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3" name="Text Placeholder 13">
            <a:extLst>
              <a:ext uri="{FF2B5EF4-FFF2-40B4-BE49-F238E27FC236}">
                <a16:creationId xmlns:a16="http://schemas.microsoft.com/office/drawing/2014/main" id="{90B19777-E2ED-419C-B486-857117FD081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39138" y="3903126"/>
            <a:ext cx="3064668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4" name="Online Image Placeholder 33">
            <a:extLst>
              <a:ext uri="{FF2B5EF4-FFF2-40B4-BE49-F238E27FC236}">
                <a16:creationId xmlns:a16="http://schemas.microsoft.com/office/drawing/2014/main" id="{1A58EB44-F532-4998-B316-61C738C37BF5}"/>
              </a:ext>
            </a:extLst>
          </p:cNvPr>
          <p:cNvSpPr>
            <a:spLocks noGrp="1"/>
          </p:cNvSpPr>
          <p:nvPr>
            <p:ph type="clipArt" sz="quarter" idx="19" hasCustomPrompt="1"/>
          </p:nvPr>
        </p:nvSpPr>
        <p:spPr>
          <a:xfrm>
            <a:off x="1754768" y="3098985"/>
            <a:ext cx="731520" cy="731520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35" name="Online Image Placeholder 33">
            <a:extLst>
              <a:ext uri="{FF2B5EF4-FFF2-40B4-BE49-F238E27FC236}">
                <a16:creationId xmlns:a16="http://schemas.microsoft.com/office/drawing/2014/main" id="{33763C3C-3545-40BD-9B2C-DC4C0E4CE819}"/>
              </a:ext>
            </a:extLst>
          </p:cNvPr>
          <p:cNvSpPr>
            <a:spLocks noGrp="1"/>
          </p:cNvSpPr>
          <p:nvPr>
            <p:ph type="clipArt" sz="quarter" idx="20" hasCustomPrompt="1"/>
          </p:nvPr>
        </p:nvSpPr>
        <p:spPr>
          <a:xfrm>
            <a:off x="5730240" y="3098985"/>
            <a:ext cx="731520" cy="731520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36" name="Online Image Placeholder 33">
            <a:extLst>
              <a:ext uri="{FF2B5EF4-FFF2-40B4-BE49-F238E27FC236}">
                <a16:creationId xmlns:a16="http://schemas.microsoft.com/office/drawing/2014/main" id="{1C5D3777-17F3-4225-8C52-2EF1DB4FD54A}"/>
              </a:ext>
            </a:extLst>
          </p:cNvPr>
          <p:cNvSpPr>
            <a:spLocks noGrp="1"/>
          </p:cNvSpPr>
          <p:nvPr>
            <p:ph type="clipArt" sz="quarter" idx="21" hasCustomPrompt="1"/>
          </p:nvPr>
        </p:nvSpPr>
        <p:spPr>
          <a:xfrm>
            <a:off x="9705712" y="3098985"/>
            <a:ext cx="731520" cy="731520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31737403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prstGeom prst="parallelogram">
            <a:avLst/>
          </a:prstGeo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83D428-B974-43F4-9246-0A2EECA11A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8819" y="642927"/>
            <a:ext cx="4846320" cy="1435947"/>
          </a:xfrm>
        </p:spPr>
        <p:txBody>
          <a:bodyPr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5400" baseline="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D00A38D-CFE8-4333-B9D2-D3E7EACA4F0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068820" y="2078875"/>
            <a:ext cx="4114800" cy="3798888"/>
          </a:xfrm>
        </p:spPr>
        <p:txBody>
          <a:bodyPr>
            <a:noAutofit/>
          </a:bodyPr>
          <a:lstStyle>
            <a:lvl1pPr marL="0" indent="0">
              <a:buNone/>
              <a:defRPr sz="1800" spc="3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AA8588E-221D-4931-A290-C5C418443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068820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1152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E5539E44-E270-49B4-8B0A-07870325AA9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25539" y="1546138"/>
            <a:ext cx="4023360" cy="464871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400" spc="300" baseline="0" dirty="0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 dirty="0"/>
              <a:t>CLICK TO EDIT MASTER TEXT STYLES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86FE9B2-6286-484B-8943-95EE0B6B026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416550" cy="6846932"/>
          </a:xfr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D4E8708-8565-4A5B-9D9E-1D4F40EAF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Content Placeholder 8">
            <a:extLst>
              <a:ext uri="{FF2B5EF4-FFF2-40B4-BE49-F238E27FC236}">
                <a16:creationId xmlns:a16="http://schemas.microsoft.com/office/drawing/2014/main" id="{42436126-0370-4532-A8AD-D20897982AD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0" y="2799617"/>
            <a:ext cx="4646246" cy="2218585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cs typeface="Biome Light" panose="020B0303030204020804" pitchFamily="34" charset="0"/>
              </a:rPr>
              <a:t>Click to edit master text style.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7" name="Slide Number Placeholder 70">
            <a:extLst>
              <a:ext uri="{FF2B5EF4-FFF2-40B4-BE49-F238E27FC236}">
                <a16:creationId xmlns:a16="http://schemas.microsoft.com/office/drawing/2014/main" id="{AEC105AD-E933-4969-B038-0ABD6F013167}"/>
              </a:ext>
            </a:extLst>
          </p:cNvPr>
          <p:cNvSpPr txBox="1">
            <a:spLocks/>
          </p:cNvSpPr>
          <p:nvPr userDrawn="1"/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B0E4A3-5566-43FE-A59F-2C4F4FE7F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612037"/>
            <a:ext cx="5897218" cy="884238"/>
          </a:xfrm>
        </p:spPr>
        <p:txBody>
          <a:bodyPr lIns="91440" rIns="91440"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8327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67922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4242487 w 6096000"/>
              <a:gd name="connsiteY2" fmla="*/ 6833286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67922"/>
              <a:gd name="connsiteX1" fmla="*/ 6096000 w 6096000"/>
              <a:gd name="connsiteY1" fmla="*/ 0 h 6867922"/>
              <a:gd name="connsiteX2" fmla="*/ 4228633 w 6096000"/>
              <a:gd name="connsiteY2" fmla="*/ 6867922 h 6867922"/>
              <a:gd name="connsiteX3" fmla="*/ 0 w 6096000"/>
              <a:gd name="connsiteY3" fmla="*/ 6858000 h 6867922"/>
              <a:gd name="connsiteX4" fmla="*/ 0 w 6096000"/>
              <a:gd name="connsiteY4" fmla="*/ 0 h 6867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67922">
                <a:moveTo>
                  <a:pt x="0" y="0"/>
                </a:moveTo>
                <a:lnTo>
                  <a:pt x="6096000" y="0"/>
                </a:lnTo>
                <a:lnTo>
                  <a:pt x="4228633" y="686792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ABA725B-4BCB-1D48-9C5D-46706B1871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262871"/>
            <a:ext cx="5251450" cy="1661297"/>
          </a:xfrm>
        </p:spPr>
        <p:txBody>
          <a:bodyPr anchor="b"/>
          <a:lstStyle>
            <a:lvl1pPr algn="l">
              <a:defRPr sz="6000" spc="30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3C356F-E483-4AFD-856C-13BB8E8A56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4378134"/>
            <a:ext cx="5251450" cy="36512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cap="all" spc="60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8901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92279" y="365125"/>
            <a:ext cx="4018722" cy="573989"/>
          </a:xfrm>
        </p:spPr>
        <p:txBody>
          <a:bodyPr lIns="0" rIns="0">
            <a:noAutofit/>
          </a:bodyPr>
          <a:lstStyle>
            <a:lvl1pPr algn="l">
              <a:defRPr sz="3200" spc="300"/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2279" y="1263841"/>
            <a:ext cx="4018722" cy="4636392"/>
          </a:xfrm>
        </p:spPr>
        <p:txBody>
          <a:bodyPr lIns="0" rIns="0">
            <a:noAutofit/>
          </a:bodyPr>
          <a:lstStyle>
            <a:lvl1pPr>
              <a:lnSpc>
                <a:spcPct val="150000"/>
              </a:lnSpc>
              <a:spcBef>
                <a:spcPts val="500"/>
              </a:spcBef>
              <a:defRPr sz="1600"/>
            </a:lvl1pPr>
            <a:lvl2pPr>
              <a:lnSpc>
                <a:spcPct val="150000"/>
              </a:lnSpc>
              <a:spcBef>
                <a:spcPts val="500"/>
              </a:spcBef>
              <a:defRPr sz="1400"/>
            </a:lvl2pPr>
            <a:lvl3pPr>
              <a:lnSpc>
                <a:spcPct val="150000"/>
              </a:lnSpc>
              <a:spcBef>
                <a:spcPts val="500"/>
              </a:spcBef>
              <a:defRPr sz="1400"/>
            </a:lvl3pPr>
            <a:lvl4pPr>
              <a:lnSpc>
                <a:spcPct val="150000"/>
              </a:lnSpc>
              <a:spcBef>
                <a:spcPts val="500"/>
              </a:spcBef>
              <a:defRPr sz="1200"/>
            </a:lvl4pPr>
            <a:lvl5pPr>
              <a:lnSpc>
                <a:spcPct val="150000"/>
              </a:lnSpc>
              <a:spcBef>
                <a:spcPts val="500"/>
              </a:spcBef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9" name="Slide Number Placeholder 5">
            <a:extLst>
              <a:ext uri="{FF2B5EF4-FFF2-40B4-BE49-F238E27FC236}">
                <a16:creationId xmlns:a16="http://schemas.microsoft.com/office/drawing/2014/main" id="{3DEB48E0-328C-45EE-A8BD-90E6AB2610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D7CA175D-816E-4F70-96CC-8A1FD0EB16C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36600" y="365125"/>
            <a:ext cx="2997200" cy="1781979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323519C8-24DE-471D-85A9-7A8AFACEC45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051300" y="365125"/>
            <a:ext cx="2997200" cy="1781979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547F0F1E-7AF5-4B76-928C-7B28010C4F9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36600" y="2422525"/>
            <a:ext cx="2997200" cy="1781979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063D0E8E-9491-4AF0-918D-A0B782C5FD6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051300" y="2422525"/>
            <a:ext cx="2997200" cy="1781979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042F54CB-9200-4D74-968A-0A3E5871D9E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36600" y="4479925"/>
            <a:ext cx="2997200" cy="1781979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4">
            <a:extLst>
              <a:ext uri="{FF2B5EF4-FFF2-40B4-BE49-F238E27FC236}">
                <a16:creationId xmlns:a16="http://schemas.microsoft.com/office/drawing/2014/main" id="{1D925119-27E3-496E-86BC-23416F94FB6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051300" y="4479925"/>
            <a:ext cx="2997200" cy="1781979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DF93AF7-D4DC-42B5-8A4F-B5F3ABBB03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781678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39680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45D17-D652-4766-B11C-2E8D8390D9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767791"/>
            <a:ext cx="11002962" cy="823913"/>
          </a:xfrm>
        </p:spPr>
        <p:txBody>
          <a:bodyPr>
            <a:noAutofit/>
          </a:bodyPr>
          <a:lstStyle>
            <a:lvl1pPr>
              <a:defRPr sz="4800" spc="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C7A58C-70BA-43E5-BD90-83ADB63B0C0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8A60B7-2499-42C6-8A74-ACDAE24574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26340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179BAC-E989-4203-B9B4-662803654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8600" y="4607137"/>
            <a:ext cx="4114800" cy="421480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>
            <a:noAutofit/>
          </a:bodyPr>
          <a:lstStyle>
            <a:lvl1pPr>
              <a:defRPr sz="1400" spc="300" baseline="0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0CCC81E-A013-4315-AD13-97BA3AA955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78756" y="1569719"/>
            <a:ext cx="9234488" cy="2651443"/>
          </a:xfrm>
        </p:spPr>
        <p:txBody>
          <a:bodyPr>
            <a:noAutofit/>
          </a:bodyPr>
          <a:lstStyle>
            <a:lvl1pPr marL="0" indent="0" algn="ctr">
              <a:buNone/>
              <a:defRPr sz="32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95553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2">
            <a:extLst>
              <a:ext uri="{FF2B5EF4-FFF2-40B4-BE49-F238E27FC236}">
                <a16:creationId xmlns:a16="http://schemas.microsoft.com/office/drawing/2014/main" id="{0EF11611-8537-47CC-87AC-2E25428B72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1"/>
            <a:ext cx="11002962" cy="1623218"/>
          </a:xfrm>
        </p:spPr>
        <p:txBody>
          <a:bodyPr anchor="ctr">
            <a:noAutofit/>
          </a:bodyPr>
          <a:lstStyle/>
          <a:p>
            <a:pPr algn="ctr"/>
            <a:r>
              <a:rPr lang="en-US" sz="4800"/>
              <a:t>Click to edit Master title style</a:t>
            </a:r>
            <a:endParaRPr lang="en-US" sz="4800" dirty="0"/>
          </a:p>
        </p:txBody>
      </p:sp>
      <p:sp>
        <p:nvSpPr>
          <p:cNvPr id="19" name="Picture Placeholder 17">
            <a:extLst>
              <a:ext uri="{FF2B5EF4-FFF2-40B4-BE49-F238E27FC236}">
                <a16:creationId xmlns:a16="http://schemas.microsoft.com/office/drawing/2014/main" id="{D1A63A52-1E65-414B-BBC3-D31F515791A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578601" y="1638300"/>
            <a:ext cx="5156200" cy="1892300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ED7E0E1A-1E64-4A9A-9C8B-69486BD1123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9900" y="1638300"/>
            <a:ext cx="5156200" cy="1892300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1E462965-19D7-4A65-B394-9AE76A5B48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9107" y="3864355"/>
            <a:ext cx="5157787" cy="494506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 spc="3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FAEC14D1-0BEA-4D9A-9D96-A56B6A9B07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9107" y="4531139"/>
            <a:ext cx="5157787" cy="2039144"/>
          </a:xfrm>
        </p:spPr>
        <p:txBody>
          <a:bodyPr>
            <a:noAutofit/>
          </a:bodyPr>
          <a:lstStyle/>
          <a:p>
            <a:pPr lvl="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4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1507BB47-1AB4-42F2-99FF-453A0622B8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65107" y="3864355"/>
            <a:ext cx="5183188" cy="494506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 spc="3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14" name="Content Placeholder 6">
            <a:extLst>
              <a:ext uri="{FF2B5EF4-FFF2-40B4-BE49-F238E27FC236}">
                <a16:creationId xmlns:a16="http://schemas.microsoft.com/office/drawing/2014/main" id="{438D6EEA-A0DB-4B5F-8F41-A9C1F2C094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65107" y="4531139"/>
            <a:ext cx="5183188" cy="2039144"/>
          </a:xfrm>
        </p:spPr>
        <p:txBody>
          <a:bodyPr>
            <a:noAutofit/>
          </a:bodyPr>
          <a:lstStyle/>
          <a:p>
            <a:pPr lvl="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4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A4909F59-7529-454A-A1EF-3CC1EADEF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9269" y="6468303"/>
            <a:ext cx="443948" cy="365125"/>
          </a:xfrm>
        </p:spPr>
        <p:txBody>
          <a:bodyPr>
            <a:noAutofit/>
          </a:bodyPr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08345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">
            <a:extLst>
              <a:ext uri="{FF2B5EF4-FFF2-40B4-BE49-F238E27FC236}">
                <a16:creationId xmlns:a16="http://schemas.microsoft.com/office/drawing/2014/main" id="{6186F91B-547E-43BC-9BCE-04619DAAF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1"/>
            <a:ext cx="11002962" cy="1623218"/>
          </a:xfrm>
        </p:spPr>
        <p:txBody>
          <a:bodyPr anchor="ctr">
            <a:noAutofit/>
          </a:bodyPr>
          <a:lstStyle/>
          <a:p>
            <a:pPr algn="ctr"/>
            <a:r>
              <a:rPr lang="en-US" sz="4800"/>
              <a:t>Click to edit Master title style</a:t>
            </a:r>
            <a:endParaRPr lang="en-US" sz="4800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D635DFA1-45D2-4EFE-8BB2-BE966346691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0121" y="3669506"/>
            <a:ext cx="3108326" cy="2566988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2F2918FE-A84E-4303-AEF3-4FD66CDD733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60438" y="1624013"/>
            <a:ext cx="3108325" cy="1892300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Picture Placeholder 23">
            <a:extLst>
              <a:ext uri="{FF2B5EF4-FFF2-40B4-BE49-F238E27FC236}">
                <a16:creationId xmlns:a16="http://schemas.microsoft.com/office/drawing/2014/main" id="{E2401025-9BC9-4BDD-97DA-CA763CF846B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542155" y="1623219"/>
            <a:ext cx="3108325" cy="1892300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6" name="Picture Placeholder 23">
            <a:extLst>
              <a:ext uri="{FF2B5EF4-FFF2-40B4-BE49-F238E27FC236}">
                <a16:creationId xmlns:a16="http://schemas.microsoft.com/office/drawing/2014/main" id="{B7C4AAB6-897A-4ABD-AD50-2D86B197E91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22920" y="1623219"/>
            <a:ext cx="3108325" cy="1892300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9" name="Text Placeholder 27">
            <a:extLst>
              <a:ext uri="{FF2B5EF4-FFF2-40B4-BE49-F238E27FC236}">
                <a16:creationId xmlns:a16="http://schemas.microsoft.com/office/drawing/2014/main" id="{790D65EC-6EB4-4594-91E9-5C3DE7C3BA8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41837" y="3681412"/>
            <a:ext cx="3108326" cy="2566988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0" name="Text Placeholder 27">
            <a:extLst>
              <a:ext uri="{FF2B5EF4-FFF2-40B4-BE49-F238E27FC236}">
                <a16:creationId xmlns:a16="http://schemas.microsoft.com/office/drawing/2014/main" id="{611CF730-D055-47C2-A626-299F429D41B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22919" y="3681412"/>
            <a:ext cx="3108326" cy="2566988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1" name="Slide Number Placeholder 5">
            <a:extLst>
              <a:ext uri="{FF2B5EF4-FFF2-40B4-BE49-F238E27FC236}">
                <a16:creationId xmlns:a16="http://schemas.microsoft.com/office/drawing/2014/main" id="{F09E06A6-BFDD-42BD-BA69-2CD3BEF0F73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549269" y="6468303"/>
            <a:ext cx="443948" cy="365125"/>
          </a:xfrm>
        </p:spPr>
        <p:txBody>
          <a:bodyPr>
            <a:noAutofit/>
          </a:bodyPr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55920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305F96C-D634-4A69-95EC-3D002BD68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365125"/>
            <a:ext cx="11002962" cy="8239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757E98-D0FB-43E3-98BC-711F6A2F53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4519" y="1365813"/>
            <a:ext cx="10989920" cy="48111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A65B72-2E86-4BA3-94F2-3ADFA40B7A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C1F3FD-3DB9-46B7-85E1-E8B8878A40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8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1" r:id="rId3"/>
    <p:sldLayoutId id="2147483651" r:id="rId4"/>
    <p:sldLayoutId id="2147483660" r:id="rId5"/>
    <p:sldLayoutId id="2147483677" r:id="rId6"/>
    <p:sldLayoutId id="2147483666" r:id="rId7"/>
    <p:sldLayoutId id="2147483679" r:id="rId8"/>
    <p:sldLayoutId id="2147483653" r:id="rId9"/>
    <p:sldLayoutId id="2147483678" r:id="rId10"/>
    <p:sldLayoutId id="2147483680" r:id="rId11"/>
  </p:sldLayoutIdLst>
  <p:hf hdr="0" ftr="0" dt="0"/>
  <p:txStyles>
    <p:titleStyle>
      <a:lvl1pPr algn="ctr" defTabSz="914400" rtl="0" eaLnBrk="1" latinLnBrk="0" hangingPunct="1">
        <a:lnSpc>
          <a:spcPct val="10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webp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microsoft.com/office/2007/relationships/hdphoto" Target="../media/hdphoto1.wdp"/><Relationship Id="rId7" Type="http://schemas.openxmlformats.org/officeDocument/2006/relationships/image" Target="../media/image1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10" Type="http://schemas.openxmlformats.org/officeDocument/2006/relationships/image" Target="../media/image19.jpg"/><Relationship Id="rId4" Type="http://schemas.openxmlformats.org/officeDocument/2006/relationships/image" Target="../media/image13.png"/><Relationship Id="rId9" Type="http://schemas.openxmlformats.org/officeDocument/2006/relationships/image" Target="../media/image1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">
            <a:extLst>
              <a:ext uri="{FF2B5EF4-FFF2-40B4-BE49-F238E27FC236}">
                <a16:creationId xmlns:a16="http://schemas.microsoft.com/office/drawing/2014/main" id="{9AB29DBC-55D3-49D9-BB44-4936739C4B5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alphaModFix amt="52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13061" y="0"/>
            <a:ext cx="12192000" cy="6858000"/>
          </a:xfr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79DC1498-E692-42BA-B69F-6D37E6CFAC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835" y="1887181"/>
            <a:ext cx="11490325" cy="823913"/>
          </a:xfrm>
        </p:spPr>
        <p:txBody>
          <a:bodyPr/>
          <a:lstStyle/>
          <a:p>
            <a:r>
              <a:rPr lang="en-US" b="1" i="0" dirty="0">
                <a:effectLst/>
                <a:latin typeface="Söhne"/>
              </a:rPr>
              <a:t>The Power of Artificial Intelligence: </a:t>
            </a:r>
            <a:br>
              <a:rPr lang="en-US" b="1" i="0" dirty="0">
                <a:effectLst/>
                <a:latin typeface="Söhne"/>
              </a:rPr>
            </a:br>
            <a:r>
              <a:rPr lang="en-US" b="1" i="0" dirty="0">
                <a:effectLst/>
                <a:latin typeface="Söhne"/>
              </a:rPr>
              <a:t>A Journey into the World of AI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AE828D-1E63-455F-949D-0C5454A7FE8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10.8.23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724B5D-4915-4A87-B8D3-CA9045C9E3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38599" y="3608511"/>
            <a:ext cx="4230189" cy="989764"/>
          </a:xfrm>
        </p:spPr>
        <p:txBody>
          <a:bodyPr/>
          <a:lstStyle/>
          <a:p>
            <a:r>
              <a:rPr lang="en-US" dirty="0"/>
              <a:t>Md . Mobin Haque</a:t>
            </a:r>
          </a:p>
          <a:p>
            <a:r>
              <a:rPr lang="en-US" dirty="0"/>
              <a:t>ID: 2102064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27832306"/>
      </p:ext>
    </p:extLst>
  </p:cSld>
  <p:clrMapOvr>
    <a:masterClrMapping/>
  </p:clrMapOvr>
  <p:transition spd="slow">
    <p:wipe/>
    <p:sndAc>
      <p:stSnd>
        <p:snd r:embed="rId2" name="push.wav"/>
      </p:stSnd>
    </p:sndAc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A87B3-0A27-4EE9-979E-B69581E47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83887" y="526812"/>
            <a:ext cx="4846320" cy="1435947"/>
          </a:xfrm>
          <a:noFill/>
        </p:spPr>
        <p:txBody>
          <a:bodyPr/>
          <a:lstStyle/>
          <a:p>
            <a:r>
              <a:rPr lang="en-IN" b="0" i="0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Introduction</a:t>
            </a:r>
            <a:endParaRPr lang="en-US" dirty="0">
              <a:solidFill>
                <a:schemeClr val="accent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 pitchFamily="34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3C89A40-EEAA-43AB-9A3A-B2CFDE450F1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083887" y="1756228"/>
            <a:ext cx="4846320" cy="4415302"/>
          </a:xfrm>
        </p:spPr>
        <p:txBody>
          <a:bodyPr/>
          <a:lstStyle/>
          <a:p>
            <a:pPr algn="ctr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Dubai" panose="020B0503030403030204" pitchFamily="34" charset="-78"/>
                <a:cs typeface="Dubai" panose="020B0503030403030204" pitchFamily="34" charset="-78"/>
              </a:rPr>
              <a:t> Welcome everyone to my presentation on Artificial Intelligence (AI).</a:t>
            </a:r>
          </a:p>
          <a:p>
            <a:pPr algn="ctr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Dubai" panose="020B0503030403030204" pitchFamily="34" charset="-78"/>
                <a:cs typeface="Dubai" panose="020B0503030403030204" pitchFamily="34" charset="-78"/>
              </a:rPr>
              <a:t> AI is a revolutionary technology that is transforming the world we live in, from industries to everyday life.</a:t>
            </a:r>
          </a:p>
          <a:p>
            <a:pPr algn="ctr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Dubai" panose="020B0503030403030204" pitchFamily="34" charset="-78"/>
                <a:cs typeface="Dubai" panose="020B0503030403030204" pitchFamily="34" charset="-78"/>
              </a:rPr>
              <a:t> Today, we'll explore what AI is, its applications, challenges, and the potential it holds for the future.</a:t>
            </a:r>
          </a:p>
          <a:p>
            <a:r>
              <a:rPr lang="en-US" sz="1600" dirty="0">
                <a:latin typeface="Dubai" panose="020B0503030403030204" pitchFamily="34" charset="-78"/>
                <a:cs typeface="Dubai" panose="020B0503030403030204" pitchFamily="34" charset="-78"/>
              </a:rPr>
              <a:t>AI POWER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9F8048-1E86-48F4-B246-D2F8C54B7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42335D22-E30A-438D-A2A0-D833D1F8FA7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t="-32527" b="-32527"/>
          <a:stretch/>
        </p:blipFill>
        <p:spPr bwMode="auto">
          <a:xfrm>
            <a:off x="12701" y="-269421"/>
            <a:ext cx="6690532" cy="7570107"/>
          </a:xfrm>
          <a:prstGeom prst="snip2Diag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9098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0"/>
                <a:lumOff val="100000"/>
              </a:schemeClr>
            </a:gs>
            <a:gs pos="35000">
              <a:schemeClr val="accent5">
                <a:lumMod val="0"/>
                <a:lumOff val="100000"/>
              </a:schemeClr>
            </a:gs>
            <a:gs pos="100000">
              <a:schemeClr val="accent5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103950CF-5BF2-4FB0-A36C-48C194F39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5071" y="524475"/>
            <a:ext cx="5897218" cy="884238"/>
          </a:xfrm>
        </p:spPr>
        <p:txBody>
          <a:bodyPr/>
          <a:lstStyle/>
          <a:p>
            <a:pPr algn="l"/>
            <a:r>
              <a:rPr lang="en-IN" b="0" i="0" dirty="0">
                <a:solidFill>
                  <a:schemeClr val="accent5">
                    <a:lumMod val="90000"/>
                    <a:lumOff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Small" pitchFamily="2" charset="0"/>
              </a:rPr>
              <a:t>What is AI?</a:t>
            </a:r>
            <a:br>
              <a:rPr lang="en-IN" b="0" i="0" dirty="0">
                <a:solidFill>
                  <a:srgbClr val="D1D5DB"/>
                </a:solidFill>
                <a:effectLst/>
                <a:latin typeface="Söhne"/>
              </a:rPr>
            </a:br>
            <a:br>
              <a:rPr lang="en-IN" b="0" i="0" dirty="0">
                <a:solidFill>
                  <a:srgbClr val="D1D5DB"/>
                </a:solidFill>
                <a:effectLst/>
                <a:latin typeface="Söhne"/>
              </a:rPr>
            </a:b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55FA470-23EB-4512-8FFB-28DDAB08B00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535848" y="1500223"/>
            <a:ext cx="3017520" cy="464871"/>
          </a:xfrm>
        </p:spPr>
        <p:txBody>
          <a:bodyPr/>
          <a:lstStyle/>
          <a:p>
            <a:r>
              <a:rPr lang="en-US" dirty="0"/>
              <a:t>Why do we need AI?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56319DF-036A-473B-95D3-C5F6FF849F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2148114"/>
            <a:ext cx="5897217" cy="4685313"/>
          </a:xfrm>
        </p:spPr>
        <p:txBody>
          <a:bodyPr>
            <a:normAutofit/>
          </a:bodyPr>
          <a:lstStyle/>
          <a:p>
            <a:pPr algn="ctr">
              <a:buFont typeface="Courier New" panose="02070309020205020404" pitchFamily="49" charset="0"/>
              <a:buChar char="o"/>
            </a:pPr>
            <a:r>
              <a:rPr lang="en-US" sz="1800" i="0" dirty="0">
                <a:effectLst/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AI is the simulation of human intelligence in machines programmed to think and learn like humans.</a:t>
            </a:r>
          </a:p>
          <a:p>
            <a:pPr algn="ctr">
              <a:buFont typeface="Courier New" panose="02070309020205020404" pitchFamily="49" charset="0"/>
              <a:buChar char="o"/>
            </a:pPr>
            <a:r>
              <a:rPr lang="en-US" sz="1800" i="0" dirty="0">
                <a:effectLst/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It encompasses various techniques such as Machine Learning, Natural Language Processing, Computer Vision, Robotics, and more.</a:t>
            </a:r>
          </a:p>
          <a:p>
            <a:pPr algn="ctr">
              <a:buFont typeface="Courier New" panose="02070309020205020404" pitchFamily="49" charset="0"/>
              <a:buChar char="o"/>
            </a:pPr>
            <a:r>
              <a:rPr lang="en-US" sz="1800" i="0" dirty="0">
                <a:effectLst/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The goal of AI is to enable machines to perform tasks that typically require human intelligence.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BADA18-8F0E-4249-A144-6CB8259BA6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3</a:t>
            </a:fld>
            <a:endParaRPr lang="en-US" dirty="0"/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D43A7989-8F28-41F4-A6BE-D8B84CED0D4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 t="-19232" r="5424" b="-24767"/>
          <a:stretch/>
        </p:blipFill>
        <p:spPr>
          <a:xfrm>
            <a:off x="-1" y="0"/>
            <a:ext cx="5897217" cy="7454532"/>
          </a:xfrm>
          <a:prstGeom prst="plaque">
            <a:avLst>
              <a:gd name="adj" fmla="val 33334"/>
            </a:avLst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325373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5316" y="1657417"/>
            <a:ext cx="3661368" cy="977900"/>
          </a:xfrm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IN" sz="4400" b="1" i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3000" endA="300" endPos="35500" dir="5400000" sy="-90000" algn="bl" rotWithShape="0"/>
                </a:effectLst>
                <a:latin typeface="Yu Gothic Light" panose="020B0300000000000000" pitchFamily="34" charset="-128"/>
                <a:ea typeface="Yu Gothic Light" panose="020B0300000000000000" pitchFamily="34" charset="-128"/>
              </a:rPr>
              <a:t>TYPES OF AI</a:t>
            </a:r>
            <a:endParaRPr lang="en-US" sz="4400" b="1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glow rad="139700">
                  <a:schemeClr val="accent2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53000" endA="300" endPos="35500" dir="5400000" sy="-90000" algn="bl" rotWithShape="0"/>
              </a:effectLst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156CAF1-214F-4566-9B0D-DACA1063E8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49451" y="3046823"/>
            <a:ext cx="3057844" cy="583635"/>
          </a:xfrm>
        </p:spPr>
        <p:txBody>
          <a:bodyPr/>
          <a:lstStyle/>
          <a:p>
            <a:r>
              <a:rPr lang="en-US" dirty="0"/>
              <a:t>Let’s Dive In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6A5C12-E784-444E-B868-DE2AE8574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4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344B25-5074-44D8-A1EB-E0C126F1A1E4}"/>
              </a:ext>
            </a:extLst>
          </p:cNvPr>
          <p:cNvSpPr txBox="1"/>
          <p:nvPr/>
        </p:nvSpPr>
        <p:spPr>
          <a:xfrm>
            <a:off x="61584" y="520815"/>
            <a:ext cx="4123560" cy="3208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400" b="0" i="0" dirty="0">
                <a:effectLst/>
                <a:latin typeface="Tw Cen MT" panose="020B0602020104020603" pitchFamily="34" charset="0"/>
              </a:rPr>
              <a:t>General AI (Strong AI):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sz="2400" b="0" i="0" dirty="0">
                <a:effectLst/>
                <a:latin typeface="Tw Cen MT" panose="020B0602020104020603" pitchFamily="34" charset="0"/>
              </a:rPr>
              <a:t>Possesses human-like intelligence and the ability to perform any intellectual task.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sz="2400" b="0" i="0" dirty="0">
                <a:effectLst/>
                <a:latin typeface="Tw Cen MT" panose="020B0602020104020603" pitchFamily="34" charset="0"/>
              </a:rPr>
              <a:t>Currently, this level of AI remains theoretical and futuristic.</a:t>
            </a:r>
          </a:p>
          <a:p>
            <a:endParaRPr lang="en-IN" sz="1050" dirty="0">
              <a:latin typeface="Tw Cen MT" panose="020B0602020104020603" pitchFamily="34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D15DBA5-AB0C-459E-B8F3-F71C9C9000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2208" y="2933462"/>
            <a:ext cx="3806702" cy="358464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FE2684D-C67C-47D7-9727-3A87497E5B03}"/>
              </a:ext>
            </a:extLst>
          </p:cNvPr>
          <p:cNvSpPr txBox="1"/>
          <p:nvPr/>
        </p:nvSpPr>
        <p:spPr>
          <a:xfrm>
            <a:off x="7613253" y="520815"/>
            <a:ext cx="4660900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400" b="0" i="0" dirty="0">
                <a:effectLst/>
                <a:latin typeface="Tw Cen MT" panose="020B0602020104020603" pitchFamily="34" charset="0"/>
              </a:rPr>
              <a:t>Narrow AI (Weak AI):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sz="2400" b="0" i="0" dirty="0">
                <a:effectLst/>
                <a:latin typeface="Tw Cen MT" panose="020B0602020104020603" pitchFamily="34" charset="0"/>
              </a:rPr>
              <a:t>Designed for specific tasks and limited in scope.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sz="2400" b="0" i="0" dirty="0">
                <a:effectLst/>
                <a:latin typeface="Tw Cen MT" panose="020B0602020104020603" pitchFamily="34" charset="0"/>
              </a:rPr>
              <a:t>Examples include virtual assistants (e.g., Siri, Alexa), recommendation systems, and chatbots.</a:t>
            </a:r>
          </a:p>
          <a:p>
            <a:endParaRPr lang="en-IN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0C7474C8-AA4B-4D54-B4D3-999C8399F1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717" y="3528928"/>
            <a:ext cx="3805078" cy="2933700"/>
          </a:xfrm>
          <a:prstGeom prst="heptagon">
            <a:avLst/>
          </a:prstGeom>
        </p:spPr>
      </p:pic>
    </p:spTree>
    <p:extLst>
      <p:ext uri="{BB962C8B-B14F-4D97-AF65-F5344CB8AC3E}">
        <p14:creationId xmlns:p14="http://schemas.microsoft.com/office/powerpoint/2010/main" val="2944765398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DA247-2F35-4FB8-903D-FB32D7B852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4699" y="309475"/>
            <a:ext cx="5486401" cy="935125"/>
          </a:xfr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txBody>
          <a:bodyPr/>
          <a:lstStyle/>
          <a:p>
            <a:r>
              <a:rPr lang="en-IN" b="1" i="0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Sitka Banner" pitchFamily="2" charset="0"/>
              </a:rPr>
              <a:t>AI APPLICATIONS</a:t>
            </a:r>
            <a:endParaRPr lang="en-US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Sitka Banner" pitchFamily="2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BDE7135-9153-4AEB-AC1F-4B951B7A76F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5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0BDFD9-DF12-46FC-9BD7-0DC5582DD6AD}"/>
              </a:ext>
            </a:extLst>
          </p:cNvPr>
          <p:cNvSpPr txBox="1"/>
          <p:nvPr/>
        </p:nvSpPr>
        <p:spPr>
          <a:xfrm>
            <a:off x="6430617" y="1601190"/>
            <a:ext cx="5664200" cy="4370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v"/>
            </a:pPr>
            <a:r>
              <a:rPr lang="en-IN" sz="2000" b="0" i="0" dirty="0">
                <a:effectLst/>
                <a:latin typeface="Sitka Small" pitchFamily="2" charset="0"/>
              </a:rPr>
              <a:t>AI has already found applications in numerous industries, including:</a:t>
            </a:r>
          </a:p>
          <a:p>
            <a:pPr algn="ctr"/>
            <a:endParaRPr lang="en-IN" sz="2000" b="0" i="0" dirty="0">
              <a:effectLst/>
              <a:latin typeface="Sitka Small" pitchFamily="2" charset="0"/>
            </a:endParaRPr>
          </a:p>
          <a:p>
            <a:pPr algn="ctr">
              <a:buFont typeface="+mj-lt"/>
              <a:buAutoNum type="arabicPeriod"/>
            </a:pPr>
            <a:r>
              <a:rPr lang="en-IN" sz="2000" b="0" i="0" dirty="0">
                <a:effectLst/>
                <a:latin typeface="Sitka Small" pitchFamily="2" charset="0"/>
              </a:rPr>
              <a:t>Healthcare: Diagnosis, drug discovery, personalized treatment plans.</a:t>
            </a:r>
          </a:p>
          <a:p>
            <a:pPr algn="ctr">
              <a:buFont typeface="+mj-lt"/>
              <a:buAutoNum type="arabicPeriod"/>
            </a:pPr>
            <a:r>
              <a:rPr lang="en-IN" sz="2000" b="0" i="0" dirty="0">
                <a:effectLst/>
                <a:latin typeface="Sitka Small" pitchFamily="2" charset="0"/>
              </a:rPr>
              <a:t>Finance: Fraud detection, algorithmic trading, risk assessment.</a:t>
            </a:r>
          </a:p>
          <a:p>
            <a:pPr algn="ctr">
              <a:buFont typeface="+mj-lt"/>
              <a:buAutoNum type="arabicPeriod"/>
            </a:pPr>
            <a:r>
              <a:rPr lang="en-IN" sz="2000" b="0" i="0" dirty="0">
                <a:effectLst/>
                <a:latin typeface="Sitka Small" pitchFamily="2" charset="0"/>
              </a:rPr>
              <a:t>Automotive: Self-driving cars, traffic management.</a:t>
            </a:r>
          </a:p>
          <a:p>
            <a:pPr algn="ctr">
              <a:buFont typeface="+mj-lt"/>
              <a:buAutoNum type="arabicPeriod"/>
            </a:pPr>
            <a:r>
              <a:rPr lang="en-IN" sz="2000" b="0" i="0" dirty="0">
                <a:effectLst/>
                <a:latin typeface="Sitka Small" pitchFamily="2" charset="0"/>
              </a:rPr>
              <a:t>Retail: Customer service, inventory management, personalized marketing.</a:t>
            </a:r>
          </a:p>
          <a:p>
            <a:pPr algn="ctr">
              <a:buFont typeface="+mj-lt"/>
              <a:buAutoNum type="arabicPeriod"/>
            </a:pPr>
            <a:r>
              <a:rPr lang="en-IN" sz="2000" b="0" i="0" dirty="0">
                <a:effectLst/>
                <a:latin typeface="Sitka Small" pitchFamily="2" charset="0"/>
              </a:rPr>
              <a:t>Manufacturing: Predictive maintenance, quality control, autonomous robots</a:t>
            </a:r>
            <a:r>
              <a:rPr lang="en-IN" sz="1600" b="0" i="0" dirty="0">
                <a:solidFill>
                  <a:srgbClr val="D1D5DB"/>
                </a:solidFill>
                <a:effectLst/>
                <a:latin typeface="Sitka Small" pitchFamily="2" charset="0"/>
              </a:rPr>
              <a:t>.</a:t>
            </a:r>
          </a:p>
          <a:p>
            <a:pPr algn="ctr"/>
            <a:endParaRPr lang="en-IN" sz="1600" dirty="0">
              <a:latin typeface="Sitka Small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8EB9CCD-6E07-4BC2-A6CC-4A1874AEAC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156" b="4036"/>
          <a:stretch/>
        </p:blipFill>
        <p:spPr>
          <a:xfrm>
            <a:off x="319378" y="1636625"/>
            <a:ext cx="6513222" cy="4334992"/>
          </a:xfrm>
          <a:prstGeom prst="rect">
            <a:avLst/>
          </a:prstGeom>
          <a:ln>
            <a:solidFill>
              <a:schemeClr val="bg1"/>
            </a:solidFill>
          </a:ln>
          <a:scene3d>
            <a:camera prst="perspectiveRigh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869470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6">
                <a:lumMod val="89000"/>
              </a:schemeClr>
            </a:gs>
            <a:gs pos="23000">
              <a:schemeClr val="accent6">
                <a:lumMod val="89000"/>
              </a:schemeClr>
            </a:gs>
            <a:gs pos="69000">
              <a:schemeClr val="accent6">
                <a:lumMod val="75000"/>
              </a:schemeClr>
            </a:gs>
            <a:gs pos="97000">
              <a:schemeClr val="accent6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3">
            <a:extLst>
              <a:ext uri="{FF2B5EF4-FFF2-40B4-BE49-F238E27FC236}">
                <a16:creationId xmlns:a16="http://schemas.microsoft.com/office/drawing/2014/main" id="{FAAB2787-6A77-4A87-993D-DDAF92418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b="1" i="0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2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RomanT" panose="00000400000000000000" pitchFamily="2" charset="0"/>
                <a:cs typeface="RomanT" panose="00000400000000000000" pitchFamily="2" charset="0"/>
              </a:rPr>
              <a:t>AI Ethics and Challenges</a:t>
            </a:r>
            <a:endParaRPr lang="en-US" sz="48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bg2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RomanT" panose="00000400000000000000" pitchFamily="2" charset="0"/>
              <a:cs typeface="RomanT" panose="00000400000000000000" pitchFamily="2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C2F439-9B68-4159-977F-8EC563FB155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6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66EA49-730D-40D0-A9B2-F3EC1FAC4697}"/>
              </a:ext>
            </a:extLst>
          </p:cNvPr>
          <p:cNvSpPr txBox="1"/>
          <p:nvPr/>
        </p:nvSpPr>
        <p:spPr>
          <a:xfrm>
            <a:off x="3922546" y="3735884"/>
            <a:ext cx="3557169" cy="3122116"/>
          </a:xfrm>
          <a:prstGeom prst="snip2Diag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rgia" panose="02040502050405020303" pitchFamily="18" charset="0"/>
              </a:rPr>
              <a:t>3. Unemployment due to automation.</a:t>
            </a:r>
          </a:p>
          <a:p>
            <a:pPr algn="ctr"/>
            <a:r>
              <a:rPr lang="en-US" sz="2400" i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rgia" panose="02040502050405020303" pitchFamily="18" charset="0"/>
              </a:rPr>
              <a:t>4. The possibility of AI outpacing human control (superintelligence).</a:t>
            </a:r>
          </a:p>
          <a:p>
            <a:endParaRPr lang="en-IN" sz="2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AD2DA1B-60A2-4612-ADC4-99FE3B6DE6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7046" y="3451569"/>
            <a:ext cx="4294938" cy="2863292"/>
          </a:xfrm>
          <a:prstGeom prst="cloud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A88FB3D-8F31-4238-ACA7-F549D55C3D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094" y="1659091"/>
            <a:ext cx="4914900" cy="2252663"/>
          </a:xfrm>
          <a:prstGeom prst="cloud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06B528D-CA8A-467A-BD6B-0DE21FA4704B}"/>
              </a:ext>
            </a:extLst>
          </p:cNvPr>
          <p:cNvSpPr txBox="1"/>
          <p:nvPr/>
        </p:nvSpPr>
        <p:spPr>
          <a:xfrm>
            <a:off x="5588546" y="2228671"/>
            <a:ext cx="46170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i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rgia" panose="02040502050405020303" pitchFamily="18" charset="0"/>
              </a:rPr>
              <a:t>The rapid progress of AI brings ethical considerations:</a:t>
            </a:r>
          </a:p>
          <a:p>
            <a:endParaRPr lang="en-IN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020787-0DDA-4BE4-92A7-356C306A7106}"/>
              </a:ext>
            </a:extLst>
          </p:cNvPr>
          <p:cNvSpPr txBox="1"/>
          <p:nvPr/>
        </p:nvSpPr>
        <p:spPr>
          <a:xfrm>
            <a:off x="312094" y="4021859"/>
            <a:ext cx="319310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Font typeface="+mj-lt"/>
              <a:buAutoNum type="arabicPeriod"/>
            </a:pPr>
            <a:r>
              <a:rPr lang="en-US" sz="2400" i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rgia" panose="02040502050405020303" pitchFamily="18" charset="0"/>
              </a:rPr>
              <a:t> Bias in AI algorithms and decision-making.</a:t>
            </a:r>
          </a:p>
          <a:p>
            <a:pPr algn="ctr">
              <a:buFont typeface="+mj-lt"/>
              <a:buAutoNum type="arabicPeriod"/>
            </a:pPr>
            <a:r>
              <a:rPr lang="en-US" sz="2400" i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rgia" panose="02040502050405020303" pitchFamily="18" charset="0"/>
              </a:rPr>
              <a:t> Privacy concerns regarding data collection and usage.</a:t>
            </a:r>
          </a:p>
          <a:p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2779095684"/>
      </p:ext>
    </p:extLst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1" grpId="0"/>
      <p:bldP spid="1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>
                <a:lumMod val="0"/>
                <a:lumOff val="100000"/>
              </a:schemeClr>
            </a:gs>
            <a:gs pos="35000">
              <a:schemeClr val="accent2">
                <a:lumMod val="0"/>
                <a:lumOff val="100000"/>
              </a:schemeClr>
            </a:gs>
            <a:gs pos="100000">
              <a:schemeClr val="accent2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6300B5C-7AD0-42EE-A289-DB61F2490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519" y="350628"/>
            <a:ext cx="11002962" cy="823913"/>
          </a:xfrm>
        </p:spPr>
        <p:txBody>
          <a:bodyPr>
            <a:normAutofit/>
          </a:bodyPr>
          <a:lstStyle/>
          <a:p>
            <a:r>
              <a:rPr lang="en-IN" b="1" i="0" cap="none" spc="0" dirty="0">
                <a:ln w="12700">
                  <a:solidFill>
                    <a:schemeClr val="accent5"/>
                  </a:solidFill>
                  <a:prstDash val="solid"/>
                </a:ln>
                <a:solidFill>
                  <a:schemeClr val="accent4">
                    <a:lumMod val="50000"/>
                  </a:schemeClr>
                </a:solidFill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</a:effectLst>
                <a:latin typeface="Proxy 1" panose="00000400000000000000" pitchFamily="2" charset="0"/>
                <a:cs typeface="Proxy 1" panose="00000400000000000000" pitchFamily="2" charset="0"/>
              </a:rPr>
              <a:t>Future of AI</a:t>
            </a:r>
            <a:endParaRPr lang="en-US" sz="4800" b="1" cap="none" spc="0" dirty="0">
              <a:ln w="12700">
                <a:solidFill>
                  <a:schemeClr val="accent5"/>
                </a:solidFill>
                <a:prstDash val="solid"/>
              </a:ln>
              <a:solidFill>
                <a:schemeClr val="accent4">
                  <a:lumMod val="50000"/>
                </a:schemeClr>
              </a:solidFill>
              <a:effectLst>
                <a:glow rad="139700">
                  <a:schemeClr val="accent1">
                    <a:satMod val="175000"/>
                    <a:alpha val="40000"/>
                  </a:schemeClr>
                </a:glow>
              </a:effectLst>
              <a:latin typeface="Proxy 1" panose="00000400000000000000" pitchFamily="2" charset="0"/>
              <a:cs typeface="Proxy 1" panose="00000400000000000000" pitchFamily="2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2668FB-51EF-473B-89E5-AB8206BF498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7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0146732-63EF-43D8-8266-A22BAFF6BA29}"/>
              </a:ext>
            </a:extLst>
          </p:cNvPr>
          <p:cNvSpPr txBox="1"/>
          <p:nvPr/>
        </p:nvSpPr>
        <p:spPr>
          <a:xfrm>
            <a:off x="1756741" y="1297624"/>
            <a:ext cx="869535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Bahnschrift SemiBold" panose="020B0502040204020203" pitchFamily="34" charset="0"/>
              </a:rPr>
              <a:t>AI's potential is limitless, and its impact on society will continue to grow.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Bahnschrift SemiBold" panose="020B0502040204020203" pitchFamily="34" charset="0"/>
              </a:rPr>
              <a:t>The focus will be on developing responsible AI systems and addressing ethical concerns.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Bahnschrift SemiBold" panose="020B0502040204020203" pitchFamily="34" charset="0"/>
              </a:rPr>
              <a:t>We can expect more widespread integration of AI across industries and daily life.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433DD3-0EE1-4E91-A18B-8E9B87F985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783" y="3175034"/>
            <a:ext cx="5854700" cy="3293269"/>
          </a:xfrm>
          <a:prstGeom prst="snip2Diag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B316978-7141-4D2C-887C-7583C6A20C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9517" y="2899451"/>
            <a:ext cx="5473700" cy="3568852"/>
          </a:xfrm>
          <a:prstGeom prst="snip2DiagRect">
            <a:avLst/>
          </a:prstGeom>
        </p:spPr>
      </p:pic>
    </p:spTree>
    <p:extLst>
      <p:ext uri="{BB962C8B-B14F-4D97-AF65-F5344CB8AC3E}">
        <p14:creationId xmlns:p14="http://schemas.microsoft.com/office/powerpoint/2010/main" val="2129108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2668FB-51EF-473B-89E5-AB8206BF49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8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6300B5C-7AD0-42EE-A289-DB61F2490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8576" y="477722"/>
            <a:ext cx="3748024" cy="992913"/>
          </a:xfrm>
        </p:spPr>
        <p:txBody>
          <a:bodyPr>
            <a:normAutofit/>
          </a:bodyPr>
          <a:lstStyle/>
          <a:p>
            <a:r>
              <a:rPr lang="en-IN" sz="4000" i="0" cap="none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Cooper Black" panose="0208090404030B020404" pitchFamily="18" charset="0"/>
              </a:rPr>
              <a:t>Conclusion</a:t>
            </a:r>
            <a:endParaRPr lang="en-US" sz="6000" cap="none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Cooper Black" panose="0208090404030B020404" pitchFamily="18" charset="0"/>
              <a:cs typeface="Proxy 1" panose="00000400000000000000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0146732-63EF-43D8-8266-A22BAFF6BA29}"/>
              </a:ext>
            </a:extLst>
          </p:cNvPr>
          <p:cNvSpPr txBox="1"/>
          <p:nvPr/>
        </p:nvSpPr>
        <p:spPr>
          <a:xfrm>
            <a:off x="6022208" y="1638300"/>
            <a:ext cx="574903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b="1" i="0" dirty="0">
                <a:effectLst/>
                <a:latin typeface="MS Mincho" panose="02020609040205080304" pitchFamily="49" charset="-128"/>
                <a:ea typeface="MS Mincho" panose="02020609040205080304" pitchFamily="49" charset="-128"/>
              </a:rPr>
              <a:t>AI is transforming the world in ways we couldn't have imagined.</a:t>
            </a:r>
          </a:p>
          <a:p>
            <a:endParaRPr lang="en-US" sz="2400" b="1" i="0" dirty="0">
              <a:effectLst/>
              <a:latin typeface="MS Mincho" panose="02020609040205080304" pitchFamily="49" charset="-128"/>
              <a:ea typeface="MS Mincho" panose="02020609040205080304" pitchFamily="49" charset="-128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b="1" i="0" dirty="0">
                <a:effectLst/>
                <a:latin typeface="MS Mincho" panose="02020609040205080304" pitchFamily="49" charset="-128"/>
                <a:ea typeface="MS Mincho" panose="02020609040205080304" pitchFamily="49" charset="-128"/>
              </a:rPr>
              <a:t>As we embrace this technology, let's ensure its responsible development and use for the benefit of humanity.</a:t>
            </a:r>
          </a:p>
          <a:p>
            <a:endParaRPr lang="en-US" sz="2400" b="1" i="0" dirty="0">
              <a:effectLst/>
              <a:latin typeface="MS Mincho" panose="02020609040205080304" pitchFamily="49" charset="-128"/>
              <a:ea typeface="MS Mincho" panose="02020609040205080304" pitchFamily="49" charset="-128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b="1" i="0" dirty="0">
                <a:effectLst/>
                <a:latin typeface="MS Mincho" panose="02020609040205080304" pitchFamily="49" charset="-128"/>
                <a:ea typeface="MS Mincho" panose="02020609040205080304" pitchFamily="49" charset="-128"/>
              </a:rPr>
              <a:t>The future of AI is bright, and together, we can shape a world where humans and AI work hand in hand for a better future.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05AC4DB-1243-4C1A-B816-F937EBE6AC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757" y="4477601"/>
            <a:ext cx="5143499" cy="2173264"/>
          </a:xfrm>
          <a:prstGeom prst="flowChartTerminator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4B11F13-2CFD-4376-8CC0-03B56057F5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84" t="-4067" r="-1884" b="4067"/>
          <a:stretch/>
        </p:blipFill>
        <p:spPr>
          <a:xfrm>
            <a:off x="346965" y="442061"/>
            <a:ext cx="5168900" cy="3876675"/>
          </a:xfrm>
          <a:prstGeom prst="teardrop">
            <a:avLst/>
          </a:prstGeom>
        </p:spPr>
      </p:pic>
    </p:spTree>
    <p:extLst>
      <p:ext uri="{BB962C8B-B14F-4D97-AF65-F5344CB8AC3E}">
        <p14:creationId xmlns:p14="http://schemas.microsoft.com/office/powerpoint/2010/main" val="2365467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Placeholder 7" descr="abstract image">
            <a:extLst>
              <a:ext uri="{FF2B5EF4-FFF2-40B4-BE49-F238E27FC236}">
                <a16:creationId xmlns:a16="http://schemas.microsoft.com/office/drawing/2014/main" id="{D5C5EA1B-F06D-4AD1-B526-89C2DF7722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2717" r="45642"/>
          <a:stretch/>
        </p:blipFill>
        <p:spPr>
          <a:xfrm rot="16200000">
            <a:off x="2667001" y="-2666999"/>
            <a:ext cx="6858000" cy="12192000"/>
          </a:xfrm>
          <a:prstGeom prst="rect">
            <a:avLst/>
          </a:prstGeom>
          <a:noFill/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4F7706BE-EF2E-459C-8778-01DDD354C63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02365" y="1660810"/>
            <a:ext cx="10787270" cy="830649"/>
          </a:xfrm>
        </p:spPr>
        <p:txBody>
          <a:bodyPr>
            <a:noAutofit/>
          </a:bodyPr>
          <a:lstStyle/>
          <a:p>
            <a:r>
              <a:rPr lang="en-US" sz="5400" b="1" cap="none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Georgia" panose="02040502050405020303" pitchFamily="18" charset="0"/>
              </a:rPr>
              <a:t>THANK YOU</a:t>
            </a:r>
          </a:p>
        </p:txBody>
      </p:sp>
      <p:pic>
        <p:nvPicPr>
          <p:cNvPr id="24" name="Online Image Placeholder 23" descr="User">
            <a:extLst>
              <a:ext uri="{FF2B5EF4-FFF2-40B4-BE49-F238E27FC236}">
                <a16:creationId xmlns:a16="http://schemas.microsoft.com/office/drawing/2014/main" id="{E896B487-8C07-495F-95BF-B8F4960E1E8D}"/>
              </a:ext>
            </a:extLst>
          </p:cNvPr>
          <p:cNvPicPr>
            <a:picLocks noGrp="1" noChangeAspect="1"/>
          </p:cNvPicPr>
          <p:nvPr>
            <p:ph type="clipArt" sz="quarter" idx="19"/>
          </p:nvPr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/>
      </p:pic>
      <p:pic>
        <p:nvPicPr>
          <p:cNvPr id="12" name="Online Image Placeholder 11" descr="Smart Phone">
            <a:extLst>
              <a:ext uri="{FF2B5EF4-FFF2-40B4-BE49-F238E27FC236}">
                <a16:creationId xmlns:a16="http://schemas.microsoft.com/office/drawing/2014/main" id="{4E709B75-16EA-4581-AED9-567DEF45A6B2}"/>
              </a:ext>
            </a:extLst>
          </p:cNvPr>
          <p:cNvPicPr>
            <a:picLocks noGrp="1" noChangeAspect="1"/>
          </p:cNvPicPr>
          <p:nvPr>
            <p:ph type="clipArt" sz="quarter" idx="20"/>
          </p:nvPr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30873" y="3118670"/>
            <a:ext cx="730250" cy="730250"/>
          </a:xfrm>
        </p:spPr>
      </p:pic>
      <p:pic>
        <p:nvPicPr>
          <p:cNvPr id="28" name="Online Image Placeholder 27" descr="Envelope">
            <a:extLst>
              <a:ext uri="{FF2B5EF4-FFF2-40B4-BE49-F238E27FC236}">
                <a16:creationId xmlns:a16="http://schemas.microsoft.com/office/drawing/2014/main" id="{D4D09222-33EB-4F99-9A89-51E2E1E97584}"/>
              </a:ext>
            </a:extLst>
          </p:cNvPr>
          <p:cNvPicPr>
            <a:picLocks noGrp="1" noChangeAspect="1"/>
          </p:cNvPicPr>
          <p:nvPr>
            <p:ph type="clipArt" sz="quarter" idx="21"/>
          </p:nvPr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/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B070B25-2BBC-49AC-9CFA-1CD7195DF2D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MD. Mobin Haque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E2524A0-105C-4170-BB48-CD0756FB3DF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01742650312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E57A531-5B0F-485D-A015-BC78AD089BA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539138" y="3903126"/>
            <a:ext cx="3208362" cy="643450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mobinhaque112@gmail.com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F8501F2-DD3B-4219-AB2A-168A5947FCD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095443" y="4543630"/>
            <a:ext cx="4001114" cy="2314370"/>
          </a:xfrm>
          <a:prstGeom prst="trapezoid">
            <a:avLst/>
          </a:prstGeom>
        </p:spPr>
      </p:pic>
    </p:spTree>
    <p:extLst>
      <p:ext uri="{BB962C8B-B14F-4D97-AF65-F5344CB8AC3E}">
        <p14:creationId xmlns:p14="http://schemas.microsoft.com/office/powerpoint/2010/main" val="927727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ustom 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3F52"/>
      </a:accent1>
      <a:accent2>
        <a:srgbClr val="E99757"/>
      </a:accent2>
      <a:accent3>
        <a:srgbClr val="2F3342"/>
      </a:accent3>
      <a:accent4>
        <a:srgbClr val="2C2153"/>
      </a:accent4>
      <a:accent5>
        <a:srgbClr val="01023B"/>
      </a:accent5>
      <a:accent6>
        <a:srgbClr val="7F7F7F"/>
      </a:accent6>
      <a:hlink>
        <a:srgbClr val="3A3838"/>
      </a:hlink>
      <a:folHlink>
        <a:srgbClr val="D0CECE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ch presentation_Win32_LW_v2.potx" id="{3AEEB70B-72AA-432B-B699-7833EBF4B1FE}" vid="{14A49A59-25D4-4203-BE02-DE6939C7C5F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1B7E2D32-4FDD-4266-880C-17595B80143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5BB9993-D5F9-46FA-B2E5-80E3632E982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3D9F223-918A-45AF-9B53-56AB9E5E2182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TM03457464[[fn=Dividend]]</Template>
  <TotalTime>142</TotalTime>
  <Words>457</Words>
  <Application>Microsoft Office PowerPoint</Application>
  <PresentationFormat>Widescreen</PresentationFormat>
  <Paragraphs>58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28" baseType="lpstr">
      <vt:lpstr>MS Mincho</vt:lpstr>
      <vt:lpstr>Yu Gothic Light</vt:lpstr>
      <vt:lpstr>Arial</vt:lpstr>
      <vt:lpstr>Bahnschrift SemiBold</vt:lpstr>
      <vt:lpstr>Calibri</vt:lpstr>
      <vt:lpstr>Calibri Light</vt:lpstr>
      <vt:lpstr>Cascadia Mono SemiBold</vt:lpstr>
      <vt:lpstr>Cooper Black</vt:lpstr>
      <vt:lpstr>Courier New</vt:lpstr>
      <vt:lpstr>Dubai</vt:lpstr>
      <vt:lpstr>Georgia</vt:lpstr>
      <vt:lpstr>Proxy 1</vt:lpstr>
      <vt:lpstr>RomanT</vt:lpstr>
      <vt:lpstr>Sitka Banner</vt:lpstr>
      <vt:lpstr>Sitka Small</vt:lpstr>
      <vt:lpstr>Söhne</vt:lpstr>
      <vt:lpstr>Tw Cen MT</vt:lpstr>
      <vt:lpstr>Wingdings</vt:lpstr>
      <vt:lpstr>Office Theme</vt:lpstr>
      <vt:lpstr>The Power of Artificial Intelligence:  A Journey into the World of AI</vt:lpstr>
      <vt:lpstr>Introduction</vt:lpstr>
      <vt:lpstr>What is AI?  </vt:lpstr>
      <vt:lpstr>TYPES OF AI</vt:lpstr>
      <vt:lpstr>AI APPLICATIONS</vt:lpstr>
      <vt:lpstr>AI Ethics and Challenges</vt:lpstr>
      <vt:lpstr>Future of AI</vt:lpstr>
      <vt:lpstr>Conclusion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Power of Artificial Intelligence:  A Journey into the World of AI</dc:title>
  <dc:creator>Mobin Haque</dc:creator>
  <cp:lastModifiedBy>Mobin Haque</cp:lastModifiedBy>
  <cp:revision>14</cp:revision>
  <dcterms:created xsi:type="dcterms:W3CDTF">2023-08-07T12:55:04Z</dcterms:created>
  <dcterms:modified xsi:type="dcterms:W3CDTF">2023-08-10T04:10:09Z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